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Lora" pitchFamily="2" charset="0"/>
      <p:regular r:id="rId16"/>
    </p:embeddedFont>
    <p:embeddedFont>
      <p:font typeface="Source Sans Pro" panose="020B0503030403020204" pitchFamily="34" charset="0"/>
      <p:regular r:id="rId17"/>
    </p:embeddedFont>
  </p:embeddedFontLst>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1" d="100"/>
          <a:sy n="81" d="100"/>
        </p:scale>
        <p:origin x="106"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7524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Ethernet_physical_layer" TargetMode="External"/><Relationship Id="rId3" Type="http://schemas.openxmlformats.org/officeDocument/2006/relationships/image" Target="../media/image6.png"/><Relationship Id="rId7" Type="http://schemas.openxmlformats.org/officeDocument/2006/relationships/hyperlink" Target="https://www.ethercat.org/2011/italy/download/02_Ethernet_Intro_ETG.pdf"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hyperlink" Target="https://dewesoft.com/blog/what-is-ethercat-protocol" TargetMode="External"/><Relationship Id="rId5" Type="http://schemas.openxmlformats.org/officeDocument/2006/relationships/hyperlink" Target="https://www.ethercat.org/en/technology.html" TargetMode="External"/><Relationship Id="rId4" Type="http://schemas.openxmlformats.org/officeDocument/2006/relationships/hyperlink" Target="https://www.ethercat.org/en/why_use_ethercat.htm" TargetMode="External"/><Relationship Id="rId9" Type="http://schemas.openxmlformats.org/officeDocument/2006/relationships/hyperlink" Target="https://www.ethercat.org/download/documents/ethercat_diagnosis_for_users.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837724" y="3200281"/>
            <a:ext cx="10102096"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Introduction to the EtherCAT Protocol</a:t>
            </a:r>
            <a:endParaRPr lang="en-US" sz="4400" dirty="0"/>
          </a:p>
        </p:txBody>
      </p:sp>
      <p:sp>
        <p:nvSpPr>
          <p:cNvPr id="5" name="Text 2"/>
          <p:cNvSpPr/>
          <p:nvPr/>
        </p:nvSpPr>
        <p:spPr>
          <a:xfrm>
            <a:off x="837724" y="4263271"/>
            <a:ext cx="12954952"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EtherCAT (Ethernet for Control Automation Technology) is an industrial Ethernet protocol designed for real-time control applications.</a:t>
            </a:r>
            <a:endParaRPr lang="en-US" sz="18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837724" y="1719739"/>
            <a:ext cx="8213288"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Types of Messages in EtherCAT</a:t>
            </a:r>
            <a:endParaRPr lang="en-US" sz="4400" dirty="0"/>
          </a:p>
        </p:txBody>
      </p:sp>
      <p:sp>
        <p:nvSpPr>
          <p:cNvPr id="5" name="Text 2"/>
          <p:cNvSpPr/>
          <p:nvPr/>
        </p:nvSpPr>
        <p:spPr>
          <a:xfrm>
            <a:off x="837724" y="3022044"/>
            <a:ext cx="3902512"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Process Data Messages (PDM)</a:t>
            </a:r>
            <a:endParaRPr lang="en-US" sz="2200" dirty="0"/>
          </a:p>
        </p:txBody>
      </p:sp>
      <p:sp>
        <p:nvSpPr>
          <p:cNvPr id="6" name="Text 3"/>
          <p:cNvSpPr/>
          <p:nvPr/>
        </p:nvSpPr>
        <p:spPr>
          <a:xfrm>
            <a:off x="837724" y="3613309"/>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Used for sending and receiving I/O data from slave devices. These messages are optimized for low latency and Real-Time control.</a:t>
            </a:r>
            <a:endParaRPr lang="en-US" sz="1850" dirty="0"/>
          </a:p>
        </p:txBody>
      </p:sp>
      <p:sp>
        <p:nvSpPr>
          <p:cNvPr id="7" name="Text 4"/>
          <p:cNvSpPr/>
          <p:nvPr/>
        </p:nvSpPr>
        <p:spPr>
          <a:xfrm>
            <a:off x="5357813" y="3022044"/>
            <a:ext cx="3831312"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Service Data Messages (SDM)</a:t>
            </a:r>
            <a:endParaRPr lang="en-US" sz="2200" dirty="0"/>
          </a:p>
        </p:txBody>
      </p:sp>
      <p:sp>
        <p:nvSpPr>
          <p:cNvPr id="8" name="Text 5"/>
          <p:cNvSpPr/>
          <p:nvPr/>
        </p:nvSpPr>
        <p:spPr>
          <a:xfrm>
            <a:off x="5357813" y="3613309"/>
            <a:ext cx="3928586" cy="2298144"/>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Used for configuring, reading, or writing parameters in slave devices using the SDO (Service Data Object) model. Primarily used for initial setup and parameter changes, with less stringent response time requirements.</a:t>
            </a:r>
            <a:endParaRPr lang="en-US" sz="1850" dirty="0"/>
          </a:p>
        </p:txBody>
      </p:sp>
      <p:sp>
        <p:nvSpPr>
          <p:cNvPr id="9" name="Text 6"/>
          <p:cNvSpPr/>
          <p:nvPr/>
        </p:nvSpPr>
        <p:spPr>
          <a:xfrm>
            <a:off x="9877901" y="3022044"/>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Mailbox Messages</a:t>
            </a:r>
            <a:endParaRPr lang="en-US" sz="2200" dirty="0"/>
          </a:p>
        </p:txBody>
      </p:sp>
      <p:sp>
        <p:nvSpPr>
          <p:cNvPr id="10" name="Text 7"/>
          <p:cNvSpPr/>
          <p:nvPr/>
        </p:nvSpPr>
        <p:spPr>
          <a:xfrm>
            <a:off x="9877901" y="3613309"/>
            <a:ext cx="3928586" cy="268116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Enable asynchronous communication and the transmission of additional data, including CAN over EtherCAT (CoE) and Ethernet over EtherCAT (EoE). These messages facilitate alerts, log transmissions, and more complex settings.</a:t>
            </a:r>
            <a:endParaRPr lang="en-US" sz="18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837724" y="1785699"/>
            <a:ext cx="10929938"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Error Detection and Correction Approach</a:t>
            </a:r>
            <a:endParaRPr lang="en-US" sz="4400" dirty="0"/>
          </a:p>
        </p:txBody>
      </p:sp>
      <p:sp>
        <p:nvSpPr>
          <p:cNvPr id="5" name="Text 2"/>
          <p:cNvSpPr/>
          <p:nvPr/>
        </p:nvSpPr>
        <p:spPr>
          <a:xfrm>
            <a:off x="837724" y="308800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Error Detection</a:t>
            </a:r>
            <a:endParaRPr lang="en-US" sz="2200" dirty="0"/>
          </a:p>
        </p:txBody>
      </p:sp>
      <p:sp>
        <p:nvSpPr>
          <p:cNvPr id="6" name="Text 3"/>
          <p:cNvSpPr/>
          <p:nvPr/>
        </p:nvSpPr>
        <p:spPr>
          <a:xfrm>
            <a:off x="837724" y="3679269"/>
            <a:ext cx="6185535"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EtherCAT is designed to minimize errors through robust detection mechanisms.</a:t>
            </a:r>
            <a:endParaRPr lang="en-US" sz="1850" dirty="0"/>
          </a:p>
        </p:txBody>
      </p:sp>
      <p:sp>
        <p:nvSpPr>
          <p:cNvPr id="7" name="Text 4"/>
          <p:cNvSpPr/>
          <p:nvPr/>
        </p:nvSpPr>
        <p:spPr>
          <a:xfrm>
            <a:off x="837724" y="4660702"/>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Master/Slave architecture limits error potential</a:t>
            </a:r>
            <a:endParaRPr lang="en-US" sz="1850" dirty="0"/>
          </a:p>
        </p:txBody>
      </p:sp>
      <p:sp>
        <p:nvSpPr>
          <p:cNvPr id="8" name="Text 5"/>
          <p:cNvSpPr/>
          <p:nvPr/>
        </p:nvSpPr>
        <p:spPr>
          <a:xfrm>
            <a:off x="837724" y="5127427"/>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CRC checksum verifies data integrity</a:t>
            </a:r>
            <a:endParaRPr lang="en-US" sz="1850" dirty="0"/>
          </a:p>
        </p:txBody>
      </p:sp>
      <p:sp>
        <p:nvSpPr>
          <p:cNvPr id="9" name="Text 6"/>
          <p:cNvSpPr/>
          <p:nvPr/>
        </p:nvSpPr>
        <p:spPr>
          <a:xfrm>
            <a:off x="837724" y="5594152"/>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Working Counter (WKC) tracks data packet sequence</a:t>
            </a:r>
            <a:endParaRPr lang="en-US" sz="1850" dirty="0"/>
          </a:p>
        </p:txBody>
      </p:sp>
      <p:sp>
        <p:nvSpPr>
          <p:cNvPr id="10" name="Text 7"/>
          <p:cNvSpPr/>
          <p:nvPr/>
        </p:nvSpPr>
        <p:spPr>
          <a:xfrm>
            <a:off x="7614761" y="3088005"/>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Error Correction</a:t>
            </a:r>
            <a:endParaRPr lang="en-US" sz="2200" dirty="0"/>
          </a:p>
        </p:txBody>
      </p:sp>
      <p:sp>
        <p:nvSpPr>
          <p:cNvPr id="11" name="Text 8"/>
          <p:cNvSpPr/>
          <p:nvPr/>
        </p:nvSpPr>
        <p:spPr>
          <a:xfrm>
            <a:off x="7614761" y="3679269"/>
            <a:ext cx="6185535"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Unlike TCP/IP, EtherCAT relies on immediate error detection and fast retransmission.</a:t>
            </a:r>
            <a:endParaRPr lang="en-US" sz="1850" dirty="0"/>
          </a:p>
        </p:txBody>
      </p:sp>
      <p:sp>
        <p:nvSpPr>
          <p:cNvPr id="12" name="Text 9"/>
          <p:cNvSpPr/>
          <p:nvPr/>
        </p:nvSpPr>
        <p:spPr>
          <a:xfrm>
            <a:off x="7614761" y="4660702"/>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Master automatically re-sends faulty packets</a:t>
            </a:r>
            <a:endParaRPr lang="en-US" sz="1850" dirty="0"/>
          </a:p>
        </p:txBody>
      </p:sp>
      <p:sp>
        <p:nvSpPr>
          <p:cNvPr id="13" name="Text 10"/>
          <p:cNvSpPr/>
          <p:nvPr/>
        </p:nvSpPr>
        <p:spPr>
          <a:xfrm>
            <a:off x="7614761" y="5127427"/>
            <a:ext cx="6185535" cy="76604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Redundant Masters and communication paths enhance reliability</a:t>
            </a:r>
            <a:endParaRPr lang="en-US" sz="1850" dirty="0"/>
          </a:p>
        </p:txBody>
      </p:sp>
      <p:sp>
        <p:nvSpPr>
          <p:cNvPr id="14" name="Text 11"/>
          <p:cNvSpPr/>
          <p:nvPr/>
        </p:nvSpPr>
        <p:spPr>
          <a:xfrm>
            <a:off x="7614761" y="5977176"/>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Bit error correction prevents data frame corruption</a:t>
            </a:r>
            <a:endParaRPr lang="en-US" sz="18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1000"/>
                                        <p:tgtEl>
                                          <p:spTgt spid="8">
                                            <p:txEl>
                                              <p:pRg st="0" end="0"/>
                                            </p:txEl>
                                          </p:spTgt>
                                        </p:tgtEl>
                                      </p:cBhvr>
                                    </p:animEffect>
                                    <p:anim calcmode="lin" valueType="num">
                                      <p:cBhvr>
                                        <p:cTn id="27"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2">
                                            <p:txEl>
                                              <p:pRg st="0" end="0"/>
                                            </p:txEl>
                                          </p:spTgt>
                                        </p:tgtEl>
                                        <p:attrNameLst>
                                          <p:attrName>style.visibility</p:attrName>
                                        </p:attrNameLst>
                                      </p:cBhvr>
                                      <p:to>
                                        <p:strVal val="visible"/>
                                      </p:to>
                                    </p:set>
                                    <p:animEffect transition="in" filter="fade">
                                      <p:cBhvr>
                                        <p:cTn id="52" dur="1000"/>
                                        <p:tgtEl>
                                          <p:spTgt spid="12">
                                            <p:txEl>
                                              <p:pRg st="0" end="0"/>
                                            </p:txEl>
                                          </p:spTgt>
                                        </p:tgtEl>
                                      </p:cBhvr>
                                    </p:animEffect>
                                    <p:anim calcmode="lin" valueType="num">
                                      <p:cBhvr>
                                        <p:cTn id="53"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13">
                                            <p:txEl>
                                              <p:pRg st="0" end="0"/>
                                            </p:txEl>
                                          </p:spTgt>
                                        </p:tgtEl>
                                        <p:attrNameLst>
                                          <p:attrName>style.visibility</p:attrName>
                                        </p:attrNameLst>
                                      </p:cBhvr>
                                      <p:to>
                                        <p:strVal val="visible"/>
                                      </p:to>
                                    </p:set>
                                    <p:animEffect transition="in" filter="fade">
                                      <p:cBhvr>
                                        <p:cTn id="59" dur="1000"/>
                                        <p:tgtEl>
                                          <p:spTgt spid="13">
                                            <p:txEl>
                                              <p:pRg st="0" end="0"/>
                                            </p:txEl>
                                          </p:spTgt>
                                        </p:tgtEl>
                                      </p:cBhvr>
                                    </p:animEffect>
                                    <p:anim calcmode="lin" valueType="num">
                                      <p:cBhvr>
                                        <p:cTn id="60"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1000"/>
                                        <p:tgtEl>
                                          <p:spTgt spid="14"/>
                                        </p:tgtEl>
                                      </p:cBhvr>
                                    </p:animEffect>
                                    <p:anim calcmode="lin" valueType="num">
                                      <p:cBhvr>
                                        <p:cTn id="67" dur="1000" fill="hold"/>
                                        <p:tgtEl>
                                          <p:spTgt spid="14"/>
                                        </p:tgtEl>
                                        <p:attrNameLst>
                                          <p:attrName>ppt_x</p:attrName>
                                        </p:attrNameLst>
                                      </p:cBhvr>
                                      <p:tavLst>
                                        <p:tav tm="0">
                                          <p:val>
                                            <p:strVal val="#ppt_x"/>
                                          </p:val>
                                        </p:tav>
                                        <p:tav tm="100000">
                                          <p:val>
                                            <p:strVal val="#ppt_x"/>
                                          </p:val>
                                        </p:tav>
                                      </p:tavLst>
                                    </p:anim>
                                    <p:anim calcmode="lin" valueType="num">
                                      <p:cBhvr>
                                        <p:cTn id="6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837724" y="2224921"/>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Resources</a:t>
            </a:r>
            <a:endParaRPr lang="en-US" sz="4400" dirty="0"/>
          </a:p>
        </p:txBody>
      </p:sp>
      <p:sp>
        <p:nvSpPr>
          <p:cNvPr id="5" name="Text 2"/>
          <p:cNvSpPr/>
          <p:nvPr/>
        </p:nvSpPr>
        <p:spPr>
          <a:xfrm>
            <a:off x="837724" y="3287911"/>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u="sng" dirty="0">
                <a:solidFill>
                  <a:srgbClr val="F98AC7"/>
                </a:solidFill>
                <a:latin typeface="Source Sans Pro" pitchFamily="34" charset="0"/>
                <a:ea typeface="Source Sans Pro" pitchFamily="34" charset="-122"/>
                <a:cs typeface="Source Sans Pro" pitchFamily="34" charset="-120"/>
                <a:hlinkClick r:id="rId4">
                  <a:extLst>
                    <a:ext uri="{A12FA001-AC4F-418D-AE19-62706E023703}">
                      <ahyp:hlinkClr xmlns:ahyp="http://schemas.microsoft.com/office/drawing/2018/hyperlinkcolor" val="tx"/>
                    </a:ext>
                  </a:extLst>
                </a:hlinkClick>
              </a:rPr>
              <a:t>EtherCAT.org - Why Use EtherCAT</a:t>
            </a:r>
            <a:endParaRPr lang="en-US" sz="1850" dirty="0"/>
          </a:p>
        </p:txBody>
      </p:sp>
      <p:sp>
        <p:nvSpPr>
          <p:cNvPr id="6" name="Text 3"/>
          <p:cNvSpPr/>
          <p:nvPr/>
        </p:nvSpPr>
        <p:spPr>
          <a:xfrm>
            <a:off x="837724" y="3754636"/>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u="sng" dirty="0">
                <a:solidFill>
                  <a:srgbClr val="F98AC7"/>
                </a:solidFill>
                <a:latin typeface="Source Sans Pro" pitchFamily="34" charset="0"/>
                <a:ea typeface="Source Sans Pro" pitchFamily="34" charset="-122"/>
                <a:cs typeface="Source Sans Pro" pitchFamily="34" charset="-120"/>
                <a:hlinkClick r:id="rId5">
                  <a:extLst>
                    <a:ext uri="{A12FA001-AC4F-418D-AE19-62706E023703}">
                      <ahyp:hlinkClr xmlns:ahyp="http://schemas.microsoft.com/office/drawing/2018/hyperlinkcolor" val="tx"/>
                    </a:ext>
                  </a:extLst>
                </a:hlinkClick>
              </a:rPr>
              <a:t>EtherCAT.org - Technology</a:t>
            </a:r>
            <a:endParaRPr lang="en-US" sz="1850" dirty="0"/>
          </a:p>
        </p:txBody>
      </p:sp>
      <p:sp>
        <p:nvSpPr>
          <p:cNvPr id="7" name="Text 4"/>
          <p:cNvSpPr/>
          <p:nvPr/>
        </p:nvSpPr>
        <p:spPr>
          <a:xfrm>
            <a:off x="837724" y="4221361"/>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u="sng" dirty="0">
                <a:solidFill>
                  <a:srgbClr val="F98AC7"/>
                </a:solidFill>
                <a:latin typeface="Source Sans Pro" pitchFamily="34" charset="0"/>
                <a:ea typeface="Source Sans Pro" pitchFamily="34" charset="-122"/>
                <a:cs typeface="Source Sans Pro" pitchFamily="34" charset="-120"/>
                <a:hlinkClick r:id="rId6">
                  <a:extLst>
                    <a:ext uri="{A12FA001-AC4F-418D-AE19-62706E023703}">
                      <ahyp:hlinkClr xmlns:ahyp="http://schemas.microsoft.com/office/drawing/2018/hyperlinkcolor" val="tx"/>
                    </a:ext>
                  </a:extLst>
                </a:hlinkClick>
              </a:rPr>
              <a:t>Dewesoft - What is EtherCAT Protocol</a:t>
            </a:r>
            <a:endParaRPr lang="en-US" sz="1850" dirty="0"/>
          </a:p>
        </p:txBody>
      </p:sp>
      <p:sp>
        <p:nvSpPr>
          <p:cNvPr id="8" name="Text 5"/>
          <p:cNvSpPr/>
          <p:nvPr/>
        </p:nvSpPr>
        <p:spPr>
          <a:xfrm>
            <a:off x="837724" y="4688086"/>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u="sng" dirty="0">
                <a:solidFill>
                  <a:srgbClr val="F98AC7"/>
                </a:solidFill>
                <a:latin typeface="Source Sans Pro" pitchFamily="34" charset="0"/>
                <a:ea typeface="Source Sans Pro" pitchFamily="34" charset="-122"/>
                <a:cs typeface="Source Sans Pro" pitchFamily="34" charset="-120"/>
                <a:hlinkClick r:id="rId7">
                  <a:extLst>
                    <a:ext uri="{A12FA001-AC4F-418D-AE19-62706E023703}">
                      <ahyp:hlinkClr xmlns:ahyp="http://schemas.microsoft.com/office/drawing/2018/hyperlinkcolor" val="tx"/>
                    </a:ext>
                  </a:extLst>
                </a:hlinkClick>
              </a:rPr>
              <a:t>EtherCAT.org - Ethernet Introduction</a:t>
            </a:r>
            <a:endParaRPr lang="en-US" sz="1850" dirty="0"/>
          </a:p>
        </p:txBody>
      </p:sp>
      <p:sp>
        <p:nvSpPr>
          <p:cNvPr id="9" name="Text 6"/>
          <p:cNvSpPr/>
          <p:nvPr/>
        </p:nvSpPr>
        <p:spPr>
          <a:xfrm>
            <a:off x="837724" y="5154811"/>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u="sng" dirty="0">
                <a:solidFill>
                  <a:srgbClr val="F98AC7"/>
                </a:solidFill>
                <a:latin typeface="Source Sans Pro" pitchFamily="34" charset="0"/>
                <a:ea typeface="Source Sans Pro" pitchFamily="34" charset="-122"/>
                <a:cs typeface="Source Sans Pro" pitchFamily="34" charset="-120"/>
                <a:hlinkClick r:id="rId8">
                  <a:extLst>
                    <a:ext uri="{A12FA001-AC4F-418D-AE19-62706E023703}">
                      <ahyp:hlinkClr xmlns:ahyp="http://schemas.microsoft.com/office/drawing/2018/hyperlinkcolor" val="tx"/>
                    </a:ext>
                  </a:extLst>
                </a:hlinkClick>
              </a:rPr>
              <a:t>Wikipedia - Ethernet Physical Layer</a:t>
            </a:r>
            <a:endParaRPr lang="en-US" sz="1850" dirty="0"/>
          </a:p>
        </p:txBody>
      </p:sp>
      <p:sp>
        <p:nvSpPr>
          <p:cNvPr id="10" name="Text 7"/>
          <p:cNvSpPr/>
          <p:nvPr/>
        </p:nvSpPr>
        <p:spPr>
          <a:xfrm>
            <a:off x="837724" y="5621536"/>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u="sng" dirty="0">
                <a:solidFill>
                  <a:srgbClr val="F98AC7"/>
                </a:solidFill>
                <a:latin typeface="Source Sans Pro" pitchFamily="34" charset="0"/>
                <a:ea typeface="Source Sans Pro" pitchFamily="34" charset="-122"/>
                <a:cs typeface="Source Sans Pro" pitchFamily="34" charset="-120"/>
                <a:hlinkClick r:id="rId9">
                  <a:extLst>
                    <a:ext uri="{A12FA001-AC4F-418D-AE19-62706E023703}">
                      <ahyp:hlinkClr xmlns:ahyp="http://schemas.microsoft.com/office/drawing/2018/hyperlinkcolor" val="tx"/>
                    </a:ext>
                  </a:extLst>
                </a:hlinkClick>
              </a:rPr>
              <a:t>EtherCAT.org - Diagnosis for Users</a:t>
            </a:r>
            <a:endParaRPr lang="en-US" sz="18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315200" y="0"/>
            <a:ext cx="7315200" cy="8229600"/>
          </a:xfrm>
          <a:prstGeom prst="rect">
            <a:avLst/>
          </a:prstGeom>
        </p:spPr>
      </p:pic>
      <p:sp>
        <p:nvSpPr>
          <p:cNvPr id="3" name="Text 0"/>
          <p:cNvSpPr/>
          <p:nvPr/>
        </p:nvSpPr>
        <p:spPr>
          <a:xfrm>
            <a:off x="837724" y="2032040"/>
            <a:ext cx="5639753" cy="1408033"/>
          </a:xfrm>
          <a:prstGeom prst="rect">
            <a:avLst/>
          </a:prstGeom>
          <a:noFill/>
          <a:ln/>
        </p:spPr>
        <p:txBody>
          <a:bodyPr wrap="none" lIns="0" tIns="0" rIns="0" bIns="0" rtlCol="0" anchor="t"/>
          <a:lstStyle/>
          <a:p>
            <a:pPr marL="0" indent="0">
              <a:lnSpc>
                <a:spcPts val="11050"/>
              </a:lnSpc>
              <a:buNone/>
            </a:pPr>
            <a:r>
              <a:rPr lang="en-US" sz="8850" dirty="0">
                <a:solidFill>
                  <a:srgbClr val="F98AC7"/>
                </a:solidFill>
                <a:latin typeface="Lora" pitchFamily="34" charset="0"/>
                <a:ea typeface="Lora" pitchFamily="34" charset="-122"/>
                <a:cs typeface="Lora" pitchFamily="34" charset="-120"/>
              </a:rPr>
              <a:t>Thanks!</a:t>
            </a:r>
            <a:endParaRPr lang="en-US" sz="8850" dirty="0"/>
          </a:p>
        </p:txBody>
      </p:sp>
      <p:sp>
        <p:nvSpPr>
          <p:cNvPr id="4" name="Text 1"/>
          <p:cNvSpPr/>
          <p:nvPr/>
        </p:nvSpPr>
        <p:spPr>
          <a:xfrm>
            <a:off x="837724" y="3799046"/>
            <a:ext cx="3480078"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Do you have any question?</a:t>
            </a:r>
            <a:endParaRPr lang="en-US" sz="2200" dirty="0"/>
          </a:p>
        </p:txBody>
      </p:sp>
      <p:sp>
        <p:nvSpPr>
          <p:cNvPr id="5" name="Text 2"/>
          <p:cNvSpPr/>
          <p:nvPr/>
        </p:nvSpPr>
        <p:spPr>
          <a:xfrm>
            <a:off x="837724" y="4509968"/>
            <a:ext cx="5639753"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Presenter: Mohammadfarhan Bahrami</a:t>
            </a:r>
            <a:endParaRPr lang="en-US" sz="1850" dirty="0"/>
          </a:p>
        </p:txBody>
      </p:sp>
      <p:sp>
        <p:nvSpPr>
          <p:cNvPr id="6" name="Text 3"/>
          <p:cNvSpPr/>
          <p:nvPr/>
        </p:nvSpPr>
        <p:spPr>
          <a:xfrm>
            <a:off x="837724" y="5162193"/>
            <a:ext cx="5639753"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Contact me: mmdfarhanbahrami@gmail.com</a:t>
            </a:r>
            <a:endParaRPr lang="en-US" sz="1850" dirty="0"/>
          </a:p>
        </p:txBody>
      </p:sp>
      <p:sp>
        <p:nvSpPr>
          <p:cNvPr id="7" name="Text 4"/>
          <p:cNvSpPr/>
          <p:nvPr/>
        </p:nvSpPr>
        <p:spPr>
          <a:xfrm>
            <a:off x="837724" y="5814417"/>
            <a:ext cx="5639753"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Course Instructor: Dr. Foshati</a:t>
            </a:r>
            <a:endParaRPr lang="en-US" sz="18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barn(inVertical)">
                                      <p:cBhvr>
                                        <p:cTn id="14" dur="50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par>
                                <p:cTn id="20" presetID="14"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arn(inVertic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arn(inVertic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837724" y="1524833"/>
            <a:ext cx="5916692"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EtherCAT Applications</a:t>
            </a:r>
            <a:endParaRPr lang="en-US" sz="4400" dirty="0"/>
          </a:p>
        </p:txBody>
      </p:sp>
      <p:sp>
        <p:nvSpPr>
          <p:cNvPr id="5" name="Text 2"/>
          <p:cNvSpPr/>
          <p:nvPr/>
        </p:nvSpPr>
        <p:spPr>
          <a:xfrm>
            <a:off x="837724" y="2587823"/>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Robotics Control</a:t>
            </a:r>
            <a:endParaRPr lang="en-US" sz="1850" dirty="0"/>
          </a:p>
        </p:txBody>
      </p:sp>
      <p:sp>
        <p:nvSpPr>
          <p:cNvPr id="6" name="Text 3"/>
          <p:cNvSpPr/>
          <p:nvPr/>
        </p:nvSpPr>
        <p:spPr>
          <a:xfrm>
            <a:off x="837724" y="3054548"/>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CNC Systems</a:t>
            </a:r>
            <a:endParaRPr lang="en-US" sz="1850" dirty="0"/>
          </a:p>
        </p:txBody>
      </p:sp>
      <p:sp>
        <p:nvSpPr>
          <p:cNvPr id="7" name="Text 4"/>
          <p:cNvSpPr/>
          <p:nvPr/>
        </p:nvSpPr>
        <p:spPr>
          <a:xfrm>
            <a:off x="837724" y="3521273"/>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Test &amp; Measurement Systems</a:t>
            </a:r>
            <a:endParaRPr lang="en-US" sz="1850" dirty="0"/>
          </a:p>
        </p:txBody>
      </p:sp>
      <p:sp>
        <p:nvSpPr>
          <p:cNvPr id="8" name="Text 5"/>
          <p:cNvSpPr/>
          <p:nvPr/>
        </p:nvSpPr>
        <p:spPr>
          <a:xfrm>
            <a:off x="837724" y="3987998"/>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Automotive Industry</a:t>
            </a:r>
            <a:endParaRPr lang="en-US" sz="1850" dirty="0"/>
          </a:p>
        </p:txBody>
      </p:sp>
      <p:sp>
        <p:nvSpPr>
          <p:cNvPr id="9" name="Text 6"/>
          <p:cNvSpPr/>
          <p:nvPr/>
        </p:nvSpPr>
        <p:spPr>
          <a:xfrm>
            <a:off x="837724" y="4454723"/>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Power &amp; Energy Systems</a:t>
            </a:r>
            <a:endParaRPr lang="en-US" sz="1850" dirty="0"/>
          </a:p>
        </p:txBody>
      </p:sp>
      <p:sp>
        <p:nvSpPr>
          <p:cNvPr id="10" name="Text 7"/>
          <p:cNvSpPr/>
          <p:nvPr/>
        </p:nvSpPr>
        <p:spPr>
          <a:xfrm>
            <a:off x="837724" y="4921448"/>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Packaging &amp; Printing</a:t>
            </a:r>
            <a:endParaRPr lang="en-US" sz="1850" dirty="0"/>
          </a:p>
        </p:txBody>
      </p:sp>
      <p:sp>
        <p:nvSpPr>
          <p:cNvPr id="11" name="Text 8"/>
          <p:cNvSpPr/>
          <p:nvPr/>
        </p:nvSpPr>
        <p:spPr>
          <a:xfrm>
            <a:off x="837724" y="5388173"/>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Rail &amp; Traffic Control</a:t>
            </a:r>
            <a:endParaRPr lang="en-US" sz="1850" dirty="0"/>
          </a:p>
        </p:txBody>
      </p:sp>
      <p:sp>
        <p:nvSpPr>
          <p:cNvPr id="12" name="Text 9"/>
          <p:cNvSpPr/>
          <p:nvPr/>
        </p:nvSpPr>
        <p:spPr>
          <a:xfrm>
            <a:off x="837724" y="5854898"/>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Medical Systems</a:t>
            </a:r>
            <a:endParaRPr lang="en-US" sz="1850" dirty="0"/>
          </a:p>
        </p:txBody>
      </p:sp>
      <p:sp>
        <p:nvSpPr>
          <p:cNvPr id="13" name="Text 10"/>
          <p:cNvSpPr/>
          <p:nvPr/>
        </p:nvSpPr>
        <p:spPr>
          <a:xfrm>
            <a:off x="837724" y="6321623"/>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Industrial IoT (IIoT)</a:t>
            </a:r>
            <a:endParaRPr lang="en-US" sz="18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fade">
                                      <p:cBhvr>
                                        <p:cTn id="28" dur="1000"/>
                                        <p:tgtEl>
                                          <p:spTgt spid="8">
                                            <p:txEl>
                                              <p:pRg st="0" end="0"/>
                                            </p:txEl>
                                          </p:spTgt>
                                        </p:tgtEl>
                                      </p:cBhvr>
                                    </p:animEffect>
                                    <p:anim calcmode="lin" valueType="num">
                                      <p:cBhvr>
                                        <p:cTn id="29"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1000"/>
                                        <p:tgtEl>
                                          <p:spTgt spid="10">
                                            <p:txEl>
                                              <p:pRg st="0" end="0"/>
                                            </p:txEl>
                                          </p:spTgt>
                                        </p:tgtEl>
                                      </p:cBhvr>
                                    </p:animEffect>
                                    <p:anim calcmode="lin" valueType="num">
                                      <p:cBhvr>
                                        <p:cTn id="4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1">
                                            <p:txEl>
                                              <p:pRg st="0" end="0"/>
                                            </p:txEl>
                                          </p:spTgt>
                                        </p:tgtEl>
                                        <p:attrNameLst>
                                          <p:attrName>style.visibility</p:attrName>
                                        </p:attrNameLst>
                                      </p:cBhvr>
                                      <p:to>
                                        <p:strVal val="visible"/>
                                      </p:to>
                                    </p:set>
                                    <p:animEffect transition="in" filter="fade">
                                      <p:cBhvr>
                                        <p:cTn id="49" dur="1000"/>
                                        <p:tgtEl>
                                          <p:spTgt spid="11">
                                            <p:txEl>
                                              <p:pRg st="0" end="0"/>
                                            </p:txEl>
                                          </p:spTgt>
                                        </p:tgtEl>
                                      </p:cBhvr>
                                    </p:animEffect>
                                    <p:anim calcmode="lin" valueType="num">
                                      <p:cBhvr>
                                        <p:cTn id="5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2">
                                            <p:txEl>
                                              <p:pRg st="0" end="0"/>
                                            </p:txEl>
                                          </p:spTgt>
                                        </p:tgtEl>
                                        <p:attrNameLst>
                                          <p:attrName>style.visibility</p:attrName>
                                        </p:attrNameLst>
                                      </p:cBhvr>
                                      <p:to>
                                        <p:strVal val="visible"/>
                                      </p:to>
                                    </p:set>
                                    <p:animEffect transition="in" filter="fade">
                                      <p:cBhvr>
                                        <p:cTn id="56" dur="1000"/>
                                        <p:tgtEl>
                                          <p:spTgt spid="12">
                                            <p:txEl>
                                              <p:pRg st="0" end="0"/>
                                            </p:txEl>
                                          </p:spTgt>
                                        </p:tgtEl>
                                      </p:cBhvr>
                                    </p:animEffect>
                                    <p:anim calcmode="lin" valueType="num">
                                      <p:cBhvr>
                                        <p:cTn id="57"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1000"/>
                                        <p:tgtEl>
                                          <p:spTgt spid="13"/>
                                        </p:tgtEl>
                                      </p:cBhvr>
                                    </p:animEffect>
                                    <p:anim calcmode="lin" valueType="num">
                                      <p:cBhvr>
                                        <p:cTn id="64" dur="1000" fill="hold"/>
                                        <p:tgtEl>
                                          <p:spTgt spid="13"/>
                                        </p:tgtEl>
                                        <p:attrNameLst>
                                          <p:attrName>ppt_x</p:attrName>
                                        </p:attrNameLst>
                                      </p:cBhvr>
                                      <p:tavLst>
                                        <p:tav tm="0">
                                          <p:val>
                                            <p:strVal val="#ppt_x"/>
                                          </p:val>
                                        </p:tav>
                                        <p:tav tm="100000">
                                          <p:val>
                                            <p:strVal val="#ppt_x"/>
                                          </p:val>
                                        </p:tav>
                                      </p:tavLst>
                                    </p:anim>
                                    <p:anim calcmode="lin" valueType="num">
                                      <p:cBhvr>
                                        <p:cTn id="6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837724" y="1872972"/>
            <a:ext cx="12954952" cy="1408033"/>
          </a:xfrm>
          <a:prstGeom prst="rect">
            <a:avLst/>
          </a:prstGeom>
          <a:noFill/>
          <a:ln/>
        </p:spPr>
        <p:txBody>
          <a:bodyPr wrap="squar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Reasons for the Development of the EtherCAT Protocol</a:t>
            </a:r>
            <a:endParaRPr lang="en-US" sz="4400" dirty="0"/>
          </a:p>
        </p:txBody>
      </p:sp>
      <p:sp>
        <p:nvSpPr>
          <p:cNvPr id="5" name="Text 2"/>
          <p:cNvSpPr/>
          <p:nvPr/>
        </p:nvSpPr>
        <p:spPr>
          <a:xfrm>
            <a:off x="837724" y="3639979"/>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a:pPr>
            <a:r>
              <a:rPr lang="en-US" sz="1850" dirty="0">
                <a:solidFill>
                  <a:srgbClr val="D6E5EF"/>
                </a:solidFill>
                <a:latin typeface="Source Sans Pro" pitchFamily="34" charset="0"/>
                <a:ea typeface="Source Sans Pro" pitchFamily="34" charset="-122"/>
                <a:cs typeface="Source Sans Pro" pitchFamily="34" charset="-120"/>
              </a:rPr>
              <a:t>Need for High Speed and Low Latency in Industrial Automation</a:t>
            </a:r>
            <a:endParaRPr lang="en-US" sz="1850" dirty="0"/>
          </a:p>
        </p:txBody>
      </p:sp>
      <p:sp>
        <p:nvSpPr>
          <p:cNvPr id="6" name="Text 3"/>
          <p:cNvSpPr/>
          <p:nvPr/>
        </p:nvSpPr>
        <p:spPr>
          <a:xfrm>
            <a:off x="837724" y="4106704"/>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2"/>
            </a:pPr>
            <a:r>
              <a:rPr lang="en-US" sz="1850" dirty="0">
                <a:solidFill>
                  <a:srgbClr val="D6E5EF"/>
                </a:solidFill>
                <a:latin typeface="Source Sans Pro" pitchFamily="34" charset="0"/>
                <a:ea typeface="Source Sans Pro" pitchFamily="34" charset="-122"/>
                <a:cs typeface="Source Sans Pro" pitchFamily="34" charset="-120"/>
              </a:rPr>
              <a:t>Increasing Complexity and Number of Connected Devices in Industrial Systems</a:t>
            </a:r>
            <a:endParaRPr lang="en-US" sz="1850" dirty="0"/>
          </a:p>
        </p:txBody>
      </p:sp>
      <p:sp>
        <p:nvSpPr>
          <p:cNvPr id="7" name="Text 4"/>
          <p:cNvSpPr/>
          <p:nvPr/>
        </p:nvSpPr>
        <p:spPr>
          <a:xfrm>
            <a:off x="837724" y="4573429"/>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3"/>
            </a:pPr>
            <a:r>
              <a:rPr lang="en-US" sz="1850" dirty="0">
                <a:solidFill>
                  <a:srgbClr val="D6E5EF"/>
                </a:solidFill>
                <a:latin typeface="Source Sans Pro" pitchFamily="34" charset="0"/>
                <a:ea typeface="Source Sans Pro" pitchFamily="34" charset="-122"/>
                <a:cs typeface="Source Sans Pro" pitchFamily="34" charset="-120"/>
              </a:rPr>
              <a:t>Need for High Precision in Control System Synchronization</a:t>
            </a:r>
            <a:endParaRPr lang="en-US" sz="1850" dirty="0"/>
          </a:p>
        </p:txBody>
      </p:sp>
      <p:sp>
        <p:nvSpPr>
          <p:cNvPr id="8" name="Text 5"/>
          <p:cNvSpPr/>
          <p:nvPr/>
        </p:nvSpPr>
        <p:spPr>
          <a:xfrm>
            <a:off x="837724" y="5040154"/>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4"/>
            </a:pPr>
            <a:r>
              <a:rPr lang="en-US" sz="1850" dirty="0">
                <a:solidFill>
                  <a:srgbClr val="D6E5EF"/>
                </a:solidFill>
                <a:latin typeface="Source Sans Pro" pitchFamily="34" charset="0"/>
                <a:ea typeface="Source Sans Pro" pitchFamily="34" charset="-122"/>
                <a:cs typeface="Source Sans Pro" pitchFamily="34" charset="-120"/>
              </a:rPr>
              <a:t>Reducing Hardware Costs and Optimizing Resource Utilization</a:t>
            </a:r>
            <a:endParaRPr lang="en-US" sz="1850" dirty="0"/>
          </a:p>
        </p:txBody>
      </p:sp>
      <p:sp>
        <p:nvSpPr>
          <p:cNvPr id="9" name="Text 6"/>
          <p:cNvSpPr/>
          <p:nvPr/>
        </p:nvSpPr>
        <p:spPr>
          <a:xfrm>
            <a:off x="837724" y="5506879"/>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5"/>
            </a:pPr>
            <a:r>
              <a:rPr lang="en-US" sz="1850" dirty="0">
                <a:solidFill>
                  <a:srgbClr val="D6E5EF"/>
                </a:solidFill>
                <a:latin typeface="Source Sans Pro" pitchFamily="34" charset="0"/>
                <a:ea typeface="Source Sans Pro" pitchFamily="34" charset="-122"/>
                <a:cs typeface="Source Sans Pro" pitchFamily="34" charset="-120"/>
              </a:rPr>
              <a:t>Compatibility with Standard Ethernet and the Need for System Integration</a:t>
            </a:r>
            <a:endParaRPr lang="en-US" sz="1850" dirty="0"/>
          </a:p>
        </p:txBody>
      </p:sp>
      <p:sp>
        <p:nvSpPr>
          <p:cNvPr id="10" name="Text 7"/>
          <p:cNvSpPr/>
          <p:nvPr/>
        </p:nvSpPr>
        <p:spPr>
          <a:xfrm>
            <a:off x="837724" y="5973604"/>
            <a:ext cx="12954952" cy="383024"/>
          </a:xfrm>
          <a:prstGeom prst="rect">
            <a:avLst/>
          </a:prstGeom>
          <a:noFill/>
          <a:ln/>
        </p:spPr>
        <p:txBody>
          <a:bodyPr wrap="none" lIns="0" tIns="0" rIns="0" bIns="0" rtlCol="0" anchor="t"/>
          <a:lstStyle/>
          <a:p>
            <a:pPr marL="342900" indent="-342900">
              <a:lnSpc>
                <a:spcPts val="3000"/>
              </a:lnSpc>
              <a:buSzPct val="100000"/>
              <a:buFont typeface="+mj-lt"/>
              <a:buAutoNum type="arabicPeriod" startAt="6"/>
            </a:pPr>
            <a:r>
              <a:rPr lang="en-US" sz="1850" dirty="0">
                <a:solidFill>
                  <a:srgbClr val="D6E5EF"/>
                </a:solidFill>
                <a:latin typeface="Source Sans Pro" pitchFamily="34" charset="0"/>
                <a:ea typeface="Source Sans Pro" pitchFamily="34" charset="-122"/>
                <a:cs typeface="Source Sans Pro" pitchFamily="34" charset="-120"/>
              </a:rPr>
              <a:t>Need to Improve Security and Reduce Communication Errors</a:t>
            </a:r>
            <a:endParaRPr lang="en-US" sz="18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 calcmode="lin" valueType="num">
                                      <p:cBhvr>
                                        <p:cTn id="28"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8">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 calcmode="lin" valueType="num">
                                      <p:cBhvr>
                                        <p:cTn id="42"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837724" y="2500193"/>
            <a:ext cx="10543103"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Physical Layer Connections and Circuits</a:t>
            </a:r>
            <a:endParaRPr lang="en-US" sz="4400" dirty="0"/>
          </a:p>
        </p:txBody>
      </p:sp>
      <p:sp>
        <p:nvSpPr>
          <p:cNvPr id="5" name="Text 2"/>
          <p:cNvSpPr/>
          <p:nvPr/>
        </p:nvSpPr>
        <p:spPr>
          <a:xfrm>
            <a:off x="837724" y="3563183"/>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EtherCAT uses the IEEE 802.3 Ethernet standard and differential signaling for reliable communication.</a:t>
            </a:r>
            <a:endParaRPr lang="en-US" sz="1850" dirty="0"/>
          </a:p>
        </p:txBody>
      </p:sp>
      <p:sp>
        <p:nvSpPr>
          <p:cNvPr id="6" name="Text 3"/>
          <p:cNvSpPr/>
          <p:nvPr/>
        </p:nvSpPr>
        <p:spPr>
          <a:xfrm>
            <a:off x="837724" y="4029908"/>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It transmits data through two twisted pairs of wires with opposite electrical potentials for noise reduction.</a:t>
            </a:r>
            <a:endParaRPr lang="en-US" sz="1850" dirty="0"/>
          </a:p>
        </p:txBody>
      </p:sp>
      <p:sp>
        <p:nvSpPr>
          <p:cNvPr id="7" name="Text 4"/>
          <p:cNvSpPr/>
          <p:nvPr/>
        </p:nvSpPr>
        <p:spPr>
          <a:xfrm>
            <a:off x="837724" y="4496633"/>
            <a:ext cx="12954952" cy="574988"/>
          </a:xfrm>
          <a:prstGeom prst="rect">
            <a:avLst/>
          </a:prstGeom>
          <a:noFill/>
          <a:ln/>
        </p:spPr>
        <p:txBody>
          <a:bodyPr wrap="squar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Connections include Ethernet (RJ45 or industrial M8/M12), power supply (24V DC), and differential signals (TX+/TX- and RX+/RX-).</a:t>
            </a:r>
            <a:endParaRPr lang="en-US" sz="1850" dirty="0"/>
          </a:p>
        </p:txBody>
      </p:sp>
      <p:sp>
        <p:nvSpPr>
          <p:cNvPr id="8" name="Text 5"/>
          <p:cNvSpPr/>
          <p:nvPr/>
        </p:nvSpPr>
        <p:spPr>
          <a:xfrm>
            <a:off x="837724" y="4969457"/>
            <a:ext cx="12954952"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Optional connections include digital/analog I/O, fiber optic cable, and additional ports for redundancy.</a:t>
            </a:r>
            <a:endParaRPr lang="en-US" sz="18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 calcmode="lin" valueType="num">
                                      <p:cBhvr additive="base">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837724" y="856655"/>
            <a:ext cx="8232934"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Connection Type and Encoding</a:t>
            </a:r>
            <a:endParaRPr lang="en-US" sz="4400" dirty="0"/>
          </a:p>
        </p:txBody>
      </p:sp>
      <p:pic>
        <p:nvPicPr>
          <p:cNvPr id="5" name="Image 1" descr="preencoded.png"/>
          <p:cNvPicPr>
            <a:picLocks noChangeAspect="1"/>
          </p:cNvPicPr>
          <p:nvPr/>
        </p:nvPicPr>
        <p:blipFill>
          <a:blip r:embed="rId4"/>
          <a:stretch>
            <a:fillRect/>
          </a:stretch>
        </p:blipFill>
        <p:spPr>
          <a:xfrm>
            <a:off x="837724" y="1919645"/>
            <a:ext cx="6297930" cy="3892391"/>
          </a:xfrm>
          <a:prstGeom prst="rect">
            <a:avLst/>
          </a:prstGeom>
        </p:spPr>
      </p:pic>
      <p:sp>
        <p:nvSpPr>
          <p:cNvPr id="6" name="Text 2"/>
          <p:cNvSpPr/>
          <p:nvPr/>
        </p:nvSpPr>
        <p:spPr>
          <a:xfrm>
            <a:off x="837724" y="611124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Connection Type</a:t>
            </a:r>
            <a:endParaRPr lang="en-US" sz="2200" dirty="0"/>
          </a:p>
        </p:txBody>
      </p:sp>
      <p:sp>
        <p:nvSpPr>
          <p:cNvPr id="7" name="Text 3"/>
          <p:cNvSpPr/>
          <p:nvPr/>
        </p:nvSpPr>
        <p:spPr>
          <a:xfrm>
            <a:off x="837724" y="6606778"/>
            <a:ext cx="6297930"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EtherCAT is a serial protocol that transmits data in a ring or daisy-chain structure through Ethernet cable</a:t>
            </a:r>
            <a:endParaRPr lang="en-US" sz="1850" dirty="0"/>
          </a:p>
        </p:txBody>
      </p:sp>
      <p:pic>
        <p:nvPicPr>
          <p:cNvPr id="8" name="Image 2" descr="preencoded.png"/>
          <p:cNvPicPr>
            <a:picLocks noChangeAspect="1"/>
          </p:cNvPicPr>
          <p:nvPr/>
        </p:nvPicPr>
        <p:blipFill>
          <a:blip r:embed="rId5"/>
          <a:stretch>
            <a:fillRect/>
          </a:stretch>
        </p:blipFill>
        <p:spPr>
          <a:xfrm>
            <a:off x="7494627" y="1919645"/>
            <a:ext cx="6298049" cy="3892391"/>
          </a:xfrm>
          <a:prstGeom prst="rect">
            <a:avLst/>
          </a:prstGeom>
        </p:spPr>
      </p:pic>
      <p:sp>
        <p:nvSpPr>
          <p:cNvPr id="9" name="Text 4"/>
          <p:cNvSpPr/>
          <p:nvPr/>
        </p:nvSpPr>
        <p:spPr>
          <a:xfrm>
            <a:off x="7494627" y="6111240"/>
            <a:ext cx="2816185" cy="351949"/>
          </a:xfrm>
          <a:prstGeom prst="rect">
            <a:avLst/>
          </a:prstGeom>
          <a:noFill/>
          <a:ln/>
        </p:spPr>
        <p:txBody>
          <a:bodyPr wrap="none" lIns="0" tIns="0" rIns="0" bIns="0" rtlCol="0" anchor="t"/>
          <a:lstStyle/>
          <a:p>
            <a:pPr marL="0" indent="0" algn="l">
              <a:lnSpc>
                <a:spcPts val="2750"/>
              </a:lnSpc>
              <a:buNone/>
            </a:pPr>
            <a:r>
              <a:rPr lang="en-US" sz="2200" dirty="0">
                <a:solidFill>
                  <a:srgbClr val="D6E5EF"/>
                </a:solidFill>
                <a:latin typeface="Lora" pitchFamily="34" charset="0"/>
                <a:ea typeface="Lora" pitchFamily="34" charset="-122"/>
                <a:cs typeface="Lora" pitchFamily="34" charset="-120"/>
              </a:rPr>
              <a:t>Encoding Type</a:t>
            </a:r>
            <a:endParaRPr lang="en-US" sz="2200" dirty="0"/>
          </a:p>
        </p:txBody>
      </p:sp>
      <p:sp>
        <p:nvSpPr>
          <p:cNvPr id="10" name="Text 5"/>
          <p:cNvSpPr/>
          <p:nvPr/>
        </p:nvSpPr>
        <p:spPr>
          <a:xfrm>
            <a:off x="7494627" y="6606778"/>
            <a:ext cx="6298049" cy="766048"/>
          </a:xfrm>
          <a:prstGeom prst="rect">
            <a:avLst/>
          </a:prstGeom>
          <a:noFill/>
          <a:ln/>
        </p:spPr>
        <p:txBody>
          <a:bodyPr wrap="square" lIns="0" tIns="0" rIns="0" bIns="0" rtlCol="0" anchor="t"/>
          <a:lstStyle/>
          <a:p>
            <a:pPr marL="0" indent="0" algn="l">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EtherCAT uses Manchester encoding, which is defined in the 100BASE-TX Ethernet standard</a:t>
            </a:r>
            <a:endParaRPr lang="en-US" sz="18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837724" y="1611987"/>
            <a:ext cx="6444972"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How to Connect Devices</a:t>
            </a:r>
            <a:endParaRPr lang="en-US" sz="4400" dirty="0"/>
          </a:p>
        </p:txBody>
      </p:sp>
      <p:sp>
        <p:nvSpPr>
          <p:cNvPr id="5" name="Text 2"/>
          <p:cNvSpPr/>
          <p:nvPr/>
        </p:nvSpPr>
        <p:spPr>
          <a:xfrm>
            <a:off x="837724" y="2914293"/>
            <a:ext cx="4619982"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Ability to Connect Multiple Devices</a:t>
            </a:r>
            <a:endParaRPr lang="en-US" sz="2200" dirty="0"/>
          </a:p>
        </p:txBody>
      </p:sp>
      <p:sp>
        <p:nvSpPr>
          <p:cNvPr id="6" name="Text 3"/>
          <p:cNvSpPr/>
          <p:nvPr/>
        </p:nvSpPr>
        <p:spPr>
          <a:xfrm>
            <a:off x="837724" y="3505557"/>
            <a:ext cx="6185535" cy="1149072"/>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EtherCAT protocol allows you to connect multiple different devices or hardware modules. Using this protocol, you can connect various types of devices to a single network.</a:t>
            </a:r>
            <a:endParaRPr lang="en-US" sz="1850" dirty="0"/>
          </a:p>
        </p:txBody>
      </p:sp>
      <p:sp>
        <p:nvSpPr>
          <p:cNvPr id="7" name="Text 4"/>
          <p:cNvSpPr/>
          <p:nvPr/>
        </p:nvSpPr>
        <p:spPr>
          <a:xfrm>
            <a:off x="837724" y="4870013"/>
            <a:ext cx="6185535"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This feature is particularly useful for complex industrial automation systems with a large number of devices.</a:t>
            </a:r>
            <a:endParaRPr lang="en-US" sz="1850" dirty="0"/>
          </a:p>
        </p:txBody>
      </p:sp>
      <p:sp>
        <p:nvSpPr>
          <p:cNvPr id="8" name="Text 5"/>
          <p:cNvSpPr/>
          <p:nvPr/>
        </p:nvSpPr>
        <p:spPr>
          <a:xfrm>
            <a:off x="7614761" y="2914293"/>
            <a:ext cx="2920484"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Collision Management</a:t>
            </a:r>
            <a:endParaRPr lang="en-US" sz="2200" dirty="0"/>
          </a:p>
        </p:txBody>
      </p:sp>
      <p:sp>
        <p:nvSpPr>
          <p:cNvPr id="9" name="Text 6"/>
          <p:cNvSpPr/>
          <p:nvPr/>
        </p:nvSpPr>
        <p:spPr>
          <a:xfrm>
            <a:off x="7614761" y="3505557"/>
            <a:ext cx="6185535" cy="1149072"/>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Collision management in EtherCAT is done using a precise and efficient mechanism. In this protocol, there is a Master device responsible for controlling and managing the network.</a:t>
            </a:r>
            <a:endParaRPr lang="en-US" sz="1850" dirty="0"/>
          </a:p>
        </p:txBody>
      </p:sp>
      <p:sp>
        <p:nvSpPr>
          <p:cNvPr id="10" name="Text 7"/>
          <p:cNvSpPr/>
          <p:nvPr/>
        </p:nvSpPr>
        <p:spPr>
          <a:xfrm>
            <a:off x="7614761" y="4870013"/>
            <a:ext cx="6185535" cy="1532096"/>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The Master is responsible for the precise timing and Real-Time communication loop, as well as managing the data position structure within the frame. This approach helps prevent collisions and ensures efficient data transfer.</a:t>
            </a:r>
            <a:endParaRPr lang="en-US" sz="18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randombar(horizontal)">
                                      <p:cBhvr>
                                        <p:cTn id="10" dur="500"/>
                                        <p:tgtEl>
                                          <p:spTgt spid="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randombar(horizontal)">
                                      <p:cBhvr>
                                        <p:cTn id="21" dur="500"/>
                                        <p:tgtEl>
                                          <p:spTgt spid="8"/>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randombar(horizontal)">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837724" y="2467928"/>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Data Management</a:t>
            </a:r>
            <a:endParaRPr lang="en-US" sz="4400" dirty="0"/>
          </a:p>
        </p:txBody>
      </p:sp>
      <p:sp>
        <p:nvSpPr>
          <p:cNvPr id="5" name="Text 2"/>
          <p:cNvSpPr/>
          <p:nvPr/>
        </p:nvSpPr>
        <p:spPr>
          <a:xfrm>
            <a:off x="837724" y="3770233"/>
            <a:ext cx="3118366"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Addressing in EtherCAT</a:t>
            </a:r>
            <a:endParaRPr lang="en-US" sz="2200" dirty="0"/>
          </a:p>
        </p:txBody>
      </p:sp>
      <p:sp>
        <p:nvSpPr>
          <p:cNvPr id="6" name="Text 3"/>
          <p:cNvSpPr/>
          <p:nvPr/>
        </p:nvSpPr>
        <p:spPr>
          <a:xfrm>
            <a:off x="837724" y="4361498"/>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Auto-Increment Addressing</a:t>
            </a:r>
            <a:endParaRPr lang="en-US" sz="1850" dirty="0"/>
          </a:p>
        </p:txBody>
      </p:sp>
      <p:sp>
        <p:nvSpPr>
          <p:cNvPr id="7" name="Text 4"/>
          <p:cNvSpPr/>
          <p:nvPr/>
        </p:nvSpPr>
        <p:spPr>
          <a:xfrm>
            <a:off x="837724" y="4828223"/>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Configured Addressing</a:t>
            </a:r>
            <a:endParaRPr lang="en-US" sz="1850" dirty="0"/>
          </a:p>
        </p:txBody>
      </p:sp>
      <p:sp>
        <p:nvSpPr>
          <p:cNvPr id="8" name="Text 5"/>
          <p:cNvSpPr/>
          <p:nvPr/>
        </p:nvSpPr>
        <p:spPr>
          <a:xfrm>
            <a:off x="837724" y="5294948"/>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Ethernet MAC Addressing</a:t>
            </a:r>
            <a:endParaRPr lang="en-US" sz="1850" dirty="0"/>
          </a:p>
        </p:txBody>
      </p:sp>
      <p:sp>
        <p:nvSpPr>
          <p:cNvPr id="9" name="Text 6"/>
          <p:cNvSpPr/>
          <p:nvPr/>
        </p:nvSpPr>
        <p:spPr>
          <a:xfrm>
            <a:off x="7614761" y="3770233"/>
            <a:ext cx="2816185" cy="351949"/>
          </a:xfrm>
          <a:prstGeom prst="rect">
            <a:avLst/>
          </a:prstGeom>
          <a:noFill/>
          <a:ln/>
        </p:spPr>
        <p:txBody>
          <a:bodyPr wrap="none" lIns="0" tIns="0" rIns="0" bIns="0" rtlCol="0" anchor="t"/>
          <a:lstStyle/>
          <a:p>
            <a:pPr marL="0" indent="0">
              <a:lnSpc>
                <a:spcPts val="2750"/>
              </a:lnSpc>
              <a:buNone/>
            </a:pPr>
            <a:r>
              <a:rPr lang="en-US" sz="2200" dirty="0">
                <a:solidFill>
                  <a:srgbClr val="F98AC7"/>
                </a:solidFill>
                <a:latin typeface="Lora" pitchFamily="34" charset="0"/>
                <a:ea typeface="Lora" pitchFamily="34" charset="-122"/>
                <a:cs typeface="Lora" pitchFamily="34" charset="-120"/>
              </a:rPr>
              <a:t>Routing in EtherCAT</a:t>
            </a:r>
            <a:endParaRPr lang="en-US" sz="2200" dirty="0"/>
          </a:p>
        </p:txBody>
      </p:sp>
      <p:sp>
        <p:nvSpPr>
          <p:cNvPr id="10" name="Text 7"/>
          <p:cNvSpPr/>
          <p:nvPr/>
        </p:nvSpPr>
        <p:spPr>
          <a:xfrm>
            <a:off x="7614761" y="4361498"/>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Chain structure and direct frame processing</a:t>
            </a:r>
            <a:endParaRPr lang="en-US" sz="1850" dirty="0"/>
          </a:p>
        </p:txBody>
      </p:sp>
      <p:sp>
        <p:nvSpPr>
          <p:cNvPr id="11" name="Text 8"/>
          <p:cNvSpPr/>
          <p:nvPr/>
        </p:nvSpPr>
        <p:spPr>
          <a:xfrm>
            <a:off x="7614761" y="4828223"/>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Loopback mechanism if needed</a:t>
            </a:r>
            <a:endParaRPr lang="en-US" sz="1850" dirty="0"/>
          </a:p>
        </p:txBody>
      </p:sp>
      <p:sp>
        <p:nvSpPr>
          <p:cNvPr id="12" name="Text 9"/>
          <p:cNvSpPr/>
          <p:nvPr/>
        </p:nvSpPr>
        <p:spPr>
          <a:xfrm>
            <a:off x="7614761" y="5294948"/>
            <a:ext cx="6185535" cy="383024"/>
          </a:xfrm>
          <a:prstGeom prst="rect">
            <a:avLst/>
          </a:prstGeom>
          <a:noFill/>
          <a:ln/>
        </p:spPr>
        <p:txBody>
          <a:bodyPr wrap="none" lIns="0" tIns="0" rIns="0" bIns="0" rtlCol="0" anchor="t"/>
          <a:lstStyle/>
          <a:p>
            <a:pPr marL="342900" indent="-342900">
              <a:lnSpc>
                <a:spcPts val="3000"/>
              </a:lnSpc>
              <a:buSzPct val="100000"/>
              <a:buChar char="•"/>
            </a:pPr>
            <a:r>
              <a:rPr lang="en-US" sz="1850" dirty="0">
                <a:solidFill>
                  <a:srgbClr val="D6E5EF"/>
                </a:solidFill>
                <a:latin typeface="Source Sans Pro" pitchFamily="34" charset="0"/>
                <a:ea typeface="Source Sans Pro" pitchFamily="34" charset="-122"/>
                <a:cs typeface="Source Sans Pro" pitchFamily="34" charset="-120"/>
              </a:rPr>
              <a:t>EtherCAT does not require complex routing</a:t>
            </a:r>
            <a:endParaRPr lang="en-US" sz="18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12">
                                            <p:txEl>
                                              <p:pRg st="0" end="0"/>
                                            </p:txEl>
                                          </p:spTgt>
                                        </p:tgtEl>
                                        <p:attrNameLst>
                                          <p:attrName>style.visibility</p:attrName>
                                        </p:attrNameLst>
                                      </p:cBhvr>
                                      <p:to>
                                        <p:strVal val="visible"/>
                                      </p:to>
                                    </p:set>
                                    <p:animEffect transition="in" filter="fade">
                                      <p:cBhvr>
                                        <p:cTn id="52" dur="1000"/>
                                        <p:tgtEl>
                                          <p:spTgt spid="12">
                                            <p:txEl>
                                              <p:pRg st="0" end="0"/>
                                            </p:txEl>
                                          </p:spTgt>
                                        </p:tgtEl>
                                      </p:cBhvr>
                                    </p:animEffect>
                                    <p:anim calcmode="lin" valueType="num">
                                      <p:cBhvr>
                                        <p:cTn id="53"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54"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686633" y="539948"/>
            <a:ext cx="5050988" cy="577096"/>
          </a:xfrm>
          <a:prstGeom prst="rect">
            <a:avLst/>
          </a:prstGeom>
          <a:noFill/>
          <a:ln/>
        </p:spPr>
        <p:txBody>
          <a:bodyPr wrap="none" lIns="0" tIns="0" rIns="0" bIns="0" rtlCol="0" anchor="t"/>
          <a:lstStyle/>
          <a:p>
            <a:pPr marL="0" indent="0">
              <a:lnSpc>
                <a:spcPts val="4500"/>
              </a:lnSpc>
              <a:buNone/>
            </a:pPr>
            <a:r>
              <a:rPr lang="en-US" sz="3600" dirty="0">
                <a:solidFill>
                  <a:srgbClr val="F98AC7"/>
                </a:solidFill>
                <a:latin typeface="Lora" pitchFamily="34" charset="0"/>
                <a:ea typeface="Lora" pitchFamily="34" charset="-122"/>
                <a:cs typeface="Lora" pitchFamily="34" charset="-120"/>
              </a:rPr>
              <a:t>Data Flow Management</a:t>
            </a:r>
            <a:endParaRPr lang="en-US" sz="3600" dirty="0"/>
          </a:p>
        </p:txBody>
      </p:sp>
      <p:pic>
        <p:nvPicPr>
          <p:cNvPr id="5" name="Image 1" descr="preencoded.png"/>
          <p:cNvPicPr>
            <a:picLocks noChangeAspect="1"/>
          </p:cNvPicPr>
          <p:nvPr/>
        </p:nvPicPr>
        <p:blipFill>
          <a:blip r:embed="rId4"/>
          <a:stretch>
            <a:fillRect/>
          </a:stretch>
        </p:blipFill>
        <p:spPr>
          <a:xfrm>
            <a:off x="686633" y="1411248"/>
            <a:ext cx="980956" cy="1569601"/>
          </a:xfrm>
          <a:prstGeom prst="rect">
            <a:avLst/>
          </a:prstGeom>
        </p:spPr>
      </p:pic>
      <p:sp>
        <p:nvSpPr>
          <p:cNvPr id="6" name="Text 2"/>
          <p:cNvSpPr/>
          <p:nvPr/>
        </p:nvSpPr>
        <p:spPr>
          <a:xfrm>
            <a:off x="1961793" y="1607344"/>
            <a:ext cx="2378750" cy="288488"/>
          </a:xfrm>
          <a:prstGeom prst="rect">
            <a:avLst/>
          </a:prstGeom>
          <a:noFill/>
          <a:ln/>
        </p:spPr>
        <p:txBody>
          <a:bodyPr wrap="none" lIns="0" tIns="0" rIns="0" bIns="0" rtlCol="0" anchor="t"/>
          <a:lstStyle/>
          <a:p>
            <a:pPr marL="0" indent="0" algn="l">
              <a:lnSpc>
                <a:spcPts val="2250"/>
              </a:lnSpc>
              <a:buNone/>
            </a:pPr>
            <a:r>
              <a:rPr lang="en-US" sz="1800" dirty="0">
                <a:solidFill>
                  <a:srgbClr val="D6E5EF"/>
                </a:solidFill>
                <a:latin typeface="Lora" pitchFamily="34" charset="0"/>
                <a:ea typeface="Lora" pitchFamily="34" charset="-122"/>
                <a:cs typeface="Lora" pitchFamily="34" charset="-120"/>
              </a:rPr>
              <a:t>1. Initial Configuration</a:t>
            </a:r>
            <a:endParaRPr lang="en-US" sz="1800" dirty="0"/>
          </a:p>
        </p:txBody>
      </p:sp>
      <p:sp>
        <p:nvSpPr>
          <p:cNvPr id="7" name="Text 3"/>
          <p:cNvSpPr/>
          <p:nvPr/>
        </p:nvSpPr>
        <p:spPr>
          <a:xfrm>
            <a:off x="1961793" y="2013466"/>
            <a:ext cx="11981974" cy="313849"/>
          </a:xfrm>
          <a:prstGeom prst="rect">
            <a:avLst/>
          </a:prstGeom>
          <a:noFill/>
          <a:ln/>
        </p:spPr>
        <p:txBody>
          <a:bodyPr wrap="none" lIns="0" tIns="0" rIns="0" bIns="0" rtlCol="0" anchor="t"/>
          <a:lstStyle/>
          <a:p>
            <a:pPr marL="0" indent="0" algn="l">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System Configuration Tool generates network info.</a:t>
            </a:r>
            <a:endParaRPr lang="en-US" sz="1500" dirty="0"/>
          </a:p>
        </p:txBody>
      </p:sp>
      <p:pic>
        <p:nvPicPr>
          <p:cNvPr id="8" name="Image 2" descr="preencoded.png"/>
          <p:cNvPicPr>
            <a:picLocks noChangeAspect="1"/>
          </p:cNvPicPr>
          <p:nvPr/>
        </p:nvPicPr>
        <p:blipFill>
          <a:blip r:embed="rId5"/>
          <a:stretch>
            <a:fillRect/>
          </a:stretch>
        </p:blipFill>
        <p:spPr>
          <a:xfrm>
            <a:off x="686633" y="2980849"/>
            <a:ext cx="980956" cy="1569601"/>
          </a:xfrm>
          <a:prstGeom prst="rect">
            <a:avLst/>
          </a:prstGeom>
        </p:spPr>
      </p:pic>
      <p:sp>
        <p:nvSpPr>
          <p:cNvPr id="9" name="Text 4"/>
          <p:cNvSpPr/>
          <p:nvPr/>
        </p:nvSpPr>
        <p:spPr>
          <a:xfrm>
            <a:off x="1961793" y="3176945"/>
            <a:ext cx="2748201" cy="288488"/>
          </a:xfrm>
          <a:prstGeom prst="rect">
            <a:avLst/>
          </a:prstGeom>
          <a:noFill/>
          <a:ln/>
        </p:spPr>
        <p:txBody>
          <a:bodyPr wrap="none" lIns="0" tIns="0" rIns="0" bIns="0" rtlCol="0" anchor="t"/>
          <a:lstStyle/>
          <a:p>
            <a:pPr marL="0" indent="0" algn="l">
              <a:lnSpc>
                <a:spcPts val="2250"/>
              </a:lnSpc>
              <a:buNone/>
            </a:pPr>
            <a:r>
              <a:rPr lang="en-US" sz="1800" dirty="0">
                <a:solidFill>
                  <a:srgbClr val="D6E5EF"/>
                </a:solidFill>
                <a:latin typeface="Lora" pitchFamily="34" charset="0"/>
                <a:ea typeface="Lora" pitchFamily="34" charset="-122"/>
                <a:cs typeface="Lora" pitchFamily="34" charset="-120"/>
              </a:rPr>
              <a:t>2. Information Processing</a:t>
            </a:r>
            <a:endParaRPr lang="en-US" sz="1800" dirty="0"/>
          </a:p>
        </p:txBody>
      </p:sp>
      <p:sp>
        <p:nvSpPr>
          <p:cNvPr id="10" name="Text 5"/>
          <p:cNvSpPr/>
          <p:nvPr/>
        </p:nvSpPr>
        <p:spPr>
          <a:xfrm>
            <a:off x="1961793" y="3583067"/>
            <a:ext cx="11981974" cy="313849"/>
          </a:xfrm>
          <a:prstGeom prst="rect">
            <a:avLst/>
          </a:prstGeom>
          <a:noFill/>
          <a:ln/>
        </p:spPr>
        <p:txBody>
          <a:bodyPr wrap="none" lIns="0" tIns="0" rIns="0" bIns="0" rtlCol="0" anchor="t"/>
          <a:lstStyle/>
          <a:p>
            <a:pPr marL="0" indent="0" algn="l">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ENI sent to XML Parser.</a:t>
            </a:r>
            <a:endParaRPr lang="en-US" sz="1500" dirty="0"/>
          </a:p>
        </p:txBody>
      </p:sp>
      <p:pic>
        <p:nvPicPr>
          <p:cNvPr id="11" name="Image 3" descr="preencoded.png"/>
          <p:cNvPicPr>
            <a:picLocks noChangeAspect="1"/>
          </p:cNvPicPr>
          <p:nvPr/>
        </p:nvPicPr>
        <p:blipFill>
          <a:blip r:embed="rId6"/>
          <a:stretch>
            <a:fillRect/>
          </a:stretch>
        </p:blipFill>
        <p:spPr>
          <a:xfrm>
            <a:off x="686633" y="4550450"/>
            <a:ext cx="980956" cy="1569601"/>
          </a:xfrm>
          <a:prstGeom prst="rect">
            <a:avLst/>
          </a:prstGeom>
        </p:spPr>
      </p:pic>
      <p:sp>
        <p:nvSpPr>
          <p:cNvPr id="12" name="Text 6"/>
          <p:cNvSpPr/>
          <p:nvPr/>
        </p:nvSpPr>
        <p:spPr>
          <a:xfrm>
            <a:off x="1961793" y="4746546"/>
            <a:ext cx="2490907" cy="288488"/>
          </a:xfrm>
          <a:prstGeom prst="rect">
            <a:avLst/>
          </a:prstGeom>
          <a:noFill/>
          <a:ln/>
        </p:spPr>
        <p:txBody>
          <a:bodyPr wrap="none" lIns="0" tIns="0" rIns="0" bIns="0" rtlCol="0" anchor="t"/>
          <a:lstStyle/>
          <a:p>
            <a:pPr marL="0" indent="0" algn="l">
              <a:lnSpc>
                <a:spcPts val="2250"/>
              </a:lnSpc>
              <a:buNone/>
            </a:pPr>
            <a:r>
              <a:rPr lang="en-US" sz="1800" dirty="0">
                <a:solidFill>
                  <a:srgbClr val="D6E5EF"/>
                </a:solidFill>
                <a:latin typeface="Lora" pitchFamily="34" charset="0"/>
                <a:ea typeface="Lora" pitchFamily="34" charset="-122"/>
                <a:cs typeface="Lora" pitchFamily="34" charset="-120"/>
              </a:rPr>
              <a:t>3. Command Execution</a:t>
            </a:r>
            <a:endParaRPr lang="en-US" sz="1800" dirty="0"/>
          </a:p>
        </p:txBody>
      </p:sp>
      <p:sp>
        <p:nvSpPr>
          <p:cNvPr id="13" name="Text 7"/>
          <p:cNvSpPr/>
          <p:nvPr/>
        </p:nvSpPr>
        <p:spPr>
          <a:xfrm>
            <a:off x="1961793" y="5152668"/>
            <a:ext cx="11981974" cy="313849"/>
          </a:xfrm>
          <a:prstGeom prst="rect">
            <a:avLst/>
          </a:prstGeom>
          <a:noFill/>
          <a:ln/>
        </p:spPr>
        <p:txBody>
          <a:bodyPr wrap="none" lIns="0" tIns="0" rIns="0" bIns="0" rtlCol="0" anchor="t"/>
          <a:lstStyle/>
          <a:p>
            <a:pPr marL="0" indent="0" algn="l">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Master Driver processes and prepares data.</a:t>
            </a:r>
            <a:endParaRPr lang="en-US" sz="1500" dirty="0"/>
          </a:p>
        </p:txBody>
      </p:sp>
      <p:pic>
        <p:nvPicPr>
          <p:cNvPr id="14" name="Image 4" descr="preencoded.png"/>
          <p:cNvPicPr>
            <a:picLocks noChangeAspect="1"/>
          </p:cNvPicPr>
          <p:nvPr/>
        </p:nvPicPr>
        <p:blipFill>
          <a:blip r:embed="rId7"/>
          <a:stretch>
            <a:fillRect/>
          </a:stretch>
        </p:blipFill>
        <p:spPr>
          <a:xfrm>
            <a:off x="686633" y="6120051"/>
            <a:ext cx="980956" cy="1569601"/>
          </a:xfrm>
          <a:prstGeom prst="rect">
            <a:avLst/>
          </a:prstGeom>
        </p:spPr>
      </p:pic>
      <p:sp>
        <p:nvSpPr>
          <p:cNvPr id="15" name="Text 8"/>
          <p:cNvSpPr/>
          <p:nvPr/>
        </p:nvSpPr>
        <p:spPr>
          <a:xfrm>
            <a:off x="1961793" y="6316147"/>
            <a:ext cx="2666524" cy="288488"/>
          </a:xfrm>
          <a:prstGeom prst="rect">
            <a:avLst/>
          </a:prstGeom>
          <a:noFill/>
          <a:ln/>
        </p:spPr>
        <p:txBody>
          <a:bodyPr wrap="none" lIns="0" tIns="0" rIns="0" bIns="0" rtlCol="0" anchor="t"/>
          <a:lstStyle/>
          <a:p>
            <a:pPr marL="0" indent="0" algn="l">
              <a:lnSpc>
                <a:spcPts val="2250"/>
              </a:lnSpc>
              <a:buNone/>
            </a:pPr>
            <a:r>
              <a:rPr lang="en-US" sz="1800" dirty="0">
                <a:solidFill>
                  <a:srgbClr val="D6E5EF"/>
                </a:solidFill>
                <a:latin typeface="Lora" pitchFamily="34" charset="0"/>
                <a:ea typeface="Lora" pitchFamily="34" charset="-122"/>
                <a:cs typeface="Lora" pitchFamily="34" charset="-120"/>
              </a:rPr>
              <a:t>4. Network Transmission</a:t>
            </a:r>
            <a:endParaRPr lang="en-US" sz="1800" dirty="0"/>
          </a:p>
        </p:txBody>
      </p:sp>
      <p:sp>
        <p:nvSpPr>
          <p:cNvPr id="16" name="Text 9"/>
          <p:cNvSpPr/>
          <p:nvPr/>
        </p:nvSpPr>
        <p:spPr>
          <a:xfrm>
            <a:off x="1961793" y="6722269"/>
            <a:ext cx="11981974" cy="313849"/>
          </a:xfrm>
          <a:prstGeom prst="rect">
            <a:avLst/>
          </a:prstGeom>
          <a:noFill/>
          <a:ln/>
        </p:spPr>
        <p:txBody>
          <a:bodyPr wrap="none" lIns="0" tIns="0" rIns="0" bIns="0" rtlCol="0" anchor="t"/>
          <a:lstStyle/>
          <a:p>
            <a:pPr marL="0" indent="0" algn="l">
              <a:lnSpc>
                <a:spcPts val="2450"/>
              </a:lnSpc>
              <a:buNone/>
            </a:pPr>
            <a:r>
              <a:rPr lang="en-US" sz="1500" dirty="0">
                <a:solidFill>
                  <a:srgbClr val="D6E5EF"/>
                </a:solidFill>
                <a:latin typeface="Source Sans Pro" pitchFamily="34" charset="0"/>
                <a:ea typeface="Source Sans Pro" pitchFamily="34" charset="-122"/>
                <a:cs typeface="Source Sans Pro" pitchFamily="34" charset="-120"/>
              </a:rPr>
              <a:t>Master Driver transmits via Ethernet MAC.</a:t>
            </a:r>
            <a:endParaRPr lang="en-US" sz="1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arn(inVertical)">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arn(inVertical)">
                                      <p:cBhvr>
                                        <p:cTn id="40" dur="500"/>
                                        <p:tgtEl>
                                          <p:spTgt spid="14"/>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barn(inVertical)">
                                      <p:cBhvr>
                                        <p:cTn id="43" dur="500"/>
                                        <p:tgtEl>
                                          <p:spTgt spid="15"/>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barn(inVertical)">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3"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833">
              <a:alpha val="80000"/>
            </a:srgbClr>
          </a:solidFill>
          <a:ln/>
        </p:spPr>
      </p:sp>
      <p:sp>
        <p:nvSpPr>
          <p:cNvPr id="4" name="Text 1"/>
          <p:cNvSpPr/>
          <p:nvPr/>
        </p:nvSpPr>
        <p:spPr>
          <a:xfrm>
            <a:off x="837724" y="1741289"/>
            <a:ext cx="10929938"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Error Detection and Correction Approach</a:t>
            </a:r>
            <a:endParaRPr lang="en-US" sz="4400" dirty="0"/>
          </a:p>
        </p:txBody>
      </p:sp>
      <p:sp>
        <p:nvSpPr>
          <p:cNvPr id="5" name="Shape 2"/>
          <p:cNvSpPr/>
          <p:nvPr/>
        </p:nvSpPr>
        <p:spPr>
          <a:xfrm>
            <a:off x="837724" y="3073479"/>
            <a:ext cx="538520" cy="538520"/>
          </a:xfrm>
          <a:prstGeom prst="roundRect">
            <a:avLst>
              <a:gd name="adj" fmla="val 6668"/>
            </a:avLst>
          </a:prstGeom>
          <a:solidFill>
            <a:srgbClr val="444752"/>
          </a:solidFill>
          <a:ln/>
        </p:spPr>
      </p:sp>
      <p:sp>
        <p:nvSpPr>
          <p:cNvPr id="6" name="Text 3"/>
          <p:cNvSpPr/>
          <p:nvPr/>
        </p:nvSpPr>
        <p:spPr>
          <a:xfrm>
            <a:off x="1045369" y="3173730"/>
            <a:ext cx="123111"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1</a:t>
            </a:r>
            <a:endParaRPr lang="en-US" sz="2650" dirty="0"/>
          </a:p>
        </p:txBody>
      </p:sp>
      <p:sp>
        <p:nvSpPr>
          <p:cNvPr id="7" name="Text 4"/>
          <p:cNvSpPr/>
          <p:nvPr/>
        </p:nvSpPr>
        <p:spPr>
          <a:xfrm>
            <a:off x="1615559" y="3073479"/>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Physical Layer</a:t>
            </a:r>
            <a:endParaRPr lang="en-US" sz="2200" dirty="0"/>
          </a:p>
        </p:txBody>
      </p:sp>
      <p:sp>
        <p:nvSpPr>
          <p:cNvPr id="8" name="Text 5"/>
          <p:cNvSpPr/>
          <p:nvPr/>
        </p:nvSpPr>
        <p:spPr>
          <a:xfrm>
            <a:off x="1615559" y="3569018"/>
            <a:ext cx="3380899" cy="1149072"/>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Errors caused by noise, interruption or signal quality degradation</a:t>
            </a:r>
            <a:endParaRPr lang="en-US" sz="1850" dirty="0"/>
          </a:p>
        </p:txBody>
      </p:sp>
      <p:sp>
        <p:nvSpPr>
          <p:cNvPr id="9" name="Shape 6"/>
          <p:cNvSpPr/>
          <p:nvPr/>
        </p:nvSpPr>
        <p:spPr>
          <a:xfrm>
            <a:off x="5235773" y="3073479"/>
            <a:ext cx="538520" cy="538520"/>
          </a:xfrm>
          <a:prstGeom prst="roundRect">
            <a:avLst>
              <a:gd name="adj" fmla="val 6668"/>
            </a:avLst>
          </a:prstGeom>
          <a:solidFill>
            <a:srgbClr val="444752"/>
          </a:solidFill>
          <a:ln/>
        </p:spPr>
      </p:sp>
      <p:sp>
        <p:nvSpPr>
          <p:cNvPr id="10" name="Text 7"/>
          <p:cNvSpPr/>
          <p:nvPr/>
        </p:nvSpPr>
        <p:spPr>
          <a:xfrm>
            <a:off x="5414248" y="3173730"/>
            <a:ext cx="181570"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2</a:t>
            </a:r>
            <a:endParaRPr lang="en-US" sz="2650" dirty="0"/>
          </a:p>
        </p:txBody>
      </p:sp>
      <p:sp>
        <p:nvSpPr>
          <p:cNvPr id="11" name="Text 8"/>
          <p:cNvSpPr/>
          <p:nvPr/>
        </p:nvSpPr>
        <p:spPr>
          <a:xfrm>
            <a:off x="6013609" y="3073479"/>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Data Link Layer</a:t>
            </a:r>
            <a:endParaRPr lang="en-US" sz="2200" dirty="0"/>
          </a:p>
        </p:txBody>
      </p:sp>
      <p:sp>
        <p:nvSpPr>
          <p:cNvPr id="12" name="Text 9"/>
          <p:cNvSpPr/>
          <p:nvPr/>
        </p:nvSpPr>
        <p:spPr>
          <a:xfrm>
            <a:off x="6013609" y="3569018"/>
            <a:ext cx="3380899" cy="1149072"/>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Strong protective mechanisms for detecting and correcting data errors</a:t>
            </a:r>
            <a:endParaRPr lang="en-US" sz="1850" dirty="0"/>
          </a:p>
        </p:txBody>
      </p:sp>
      <p:sp>
        <p:nvSpPr>
          <p:cNvPr id="13" name="Shape 10"/>
          <p:cNvSpPr/>
          <p:nvPr/>
        </p:nvSpPr>
        <p:spPr>
          <a:xfrm>
            <a:off x="9633823" y="3073479"/>
            <a:ext cx="538520" cy="538520"/>
          </a:xfrm>
          <a:prstGeom prst="roundRect">
            <a:avLst>
              <a:gd name="adj" fmla="val 6668"/>
            </a:avLst>
          </a:prstGeom>
          <a:solidFill>
            <a:srgbClr val="444752"/>
          </a:solidFill>
          <a:ln/>
        </p:spPr>
      </p:sp>
      <p:sp>
        <p:nvSpPr>
          <p:cNvPr id="14" name="Text 11"/>
          <p:cNvSpPr/>
          <p:nvPr/>
        </p:nvSpPr>
        <p:spPr>
          <a:xfrm>
            <a:off x="9808964" y="3173730"/>
            <a:ext cx="188238"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3</a:t>
            </a:r>
            <a:endParaRPr lang="en-US" sz="2650" dirty="0"/>
          </a:p>
        </p:txBody>
      </p:sp>
      <p:sp>
        <p:nvSpPr>
          <p:cNvPr id="15" name="Text 12"/>
          <p:cNvSpPr/>
          <p:nvPr/>
        </p:nvSpPr>
        <p:spPr>
          <a:xfrm>
            <a:off x="10411658" y="3073479"/>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Network Layer</a:t>
            </a:r>
            <a:endParaRPr lang="en-US" sz="2200" dirty="0"/>
          </a:p>
        </p:txBody>
      </p:sp>
      <p:sp>
        <p:nvSpPr>
          <p:cNvPr id="16" name="Text 13"/>
          <p:cNvSpPr/>
          <p:nvPr/>
        </p:nvSpPr>
        <p:spPr>
          <a:xfrm>
            <a:off x="10411658" y="3569018"/>
            <a:ext cx="3380899"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Monitoring network status and detecting unwanted changes</a:t>
            </a:r>
            <a:endParaRPr lang="en-US" sz="1850" dirty="0"/>
          </a:p>
        </p:txBody>
      </p:sp>
      <p:sp>
        <p:nvSpPr>
          <p:cNvPr id="17" name="Shape 14"/>
          <p:cNvSpPr/>
          <p:nvPr/>
        </p:nvSpPr>
        <p:spPr>
          <a:xfrm>
            <a:off x="837724" y="5226606"/>
            <a:ext cx="538520" cy="538520"/>
          </a:xfrm>
          <a:prstGeom prst="roundRect">
            <a:avLst>
              <a:gd name="adj" fmla="val 6668"/>
            </a:avLst>
          </a:prstGeom>
          <a:solidFill>
            <a:srgbClr val="444752"/>
          </a:solidFill>
          <a:ln/>
        </p:spPr>
      </p:sp>
      <p:sp>
        <p:nvSpPr>
          <p:cNvPr id="18" name="Text 15"/>
          <p:cNvSpPr/>
          <p:nvPr/>
        </p:nvSpPr>
        <p:spPr>
          <a:xfrm>
            <a:off x="1015365" y="5326856"/>
            <a:ext cx="183237"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4</a:t>
            </a:r>
            <a:endParaRPr lang="en-US" sz="2650" dirty="0"/>
          </a:p>
        </p:txBody>
      </p:sp>
      <p:sp>
        <p:nvSpPr>
          <p:cNvPr id="19" name="Text 16"/>
          <p:cNvSpPr/>
          <p:nvPr/>
        </p:nvSpPr>
        <p:spPr>
          <a:xfrm>
            <a:off x="1615559" y="5226606"/>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Transport Layer</a:t>
            </a:r>
            <a:endParaRPr lang="en-US" sz="2200" dirty="0"/>
          </a:p>
        </p:txBody>
      </p:sp>
      <p:sp>
        <p:nvSpPr>
          <p:cNvPr id="20" name="Text 17"/>
          <p:cNvSpPr/>
          <p:nvPr/>
        </p:nvSpPr>
        <p:spPr>
          <a:xfrm>
            <a:off x="1615559" y="5722144"/>
            <a:ext cx="5579983"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Detecting communication problems and supporting redundant ring topology</a:t>
            </a:r>
            <a:endParaRPr lang="en-US" sz="1850" dirty="0"/>
          </a:p>
        </p:txBody>
      </p:sp>
      <p:sp>
        <p:nvSpPr>
          <p:cNvPr id="21" name="Shape 18"/>
          <p:cNvSpPr/>
          <p:nvPr/>
        </p:nvSpPr>
        <p:spPr>
          <a:xfrm>
            <a:off x="7434858" y="5226606"/>
            <a:ext cx="538520" cy="538520"/>
          </a:xfrm>
          <a:prstGeom prst="roundRect">
            <a:avLst>
              <a:gd name="adj" fmla="val 6668"/>
            </a:avLst>
          </a:prstGeom>
          <a:solidFill>
            <a:srgbClr val="444752"/>
          </a:solidFill>
          <a:ln/>
        </p:spPr>
      </p:sp>
      <p:sp>
        <p:nvSpPr>
          <p:cNvPr id="22" name="Text 19"/>
          <p:cNvSpPr/>
          <p:nvPr/>
        </p:nvSpPr>
        <p:spPr>
          <a:xfrm>
            <a:off x="7612023" y="5326856"/>
            <a:ext cx="184190"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5</a:t>
            </a:r>
            <a:endParaRPr lang="en-US" sz="2650" dirty="0"/>
          </a:p>
        </p:txBody>
      </p:sp>
      <p:sp>
        <p:nvSpPr>
          <p:cNvPr id="23" name="Text 20"/>
          <p:cNvSpPr/>
          <p:nvPr/>
        </p:nvSpPr>
        <p:spPr>
          <a:xfrm>
            <a:off x="8212693" y="5226606"/>
            <a:ext cx="2816185" cy="351949"/>
          </a:xfrm>
          <a:prstGeom prst="rect">
            <a:avLst/>
          </a:prstGeom>
          <a:noFill/>
          <a:ln/>
        </p:spPr>
        <p:txBody>
          <a:bodyPr wrap="none" lIns="0" tIns="0" rIns="0" bIns="0" rtlCol="0" anchor="t"/>
          <a:lstStyle/>
          <a:p>
            <a:pPr marL="0" indent="0">
              <a:lnSpc>
                <a:spcPts val="2750"/>
              </a:lnSpc>
              <a:buNone/>
            </a:pPr>
            <a:r>
              <a:rPr lang="en-US" sz="2200" dirty="0">
                <a:solidFill>
                  <a:srgbClr val="D6E5EF"/>
                </a:solidFill>
                <a:latin typeface="Lora" pitchFamily="34" charset="0"/>
                <a:ea typeface="Lora" pitchFamily="34" charset="-122"/>
                <a:cs typeface="Lora" pitchFamily="34" charset="-120"/>
              </a:rPr>
              <a:t>Application Layer</a:t>
            </a:r>
            <a:endParaRPr lang="en-US" sz="2200" dirty="0"/>
          </a:p>
        </p:txBody>
      </p:sp>
      <p:sp>
        <p:nvSpPr>
          <p:cNvPr id="24" name="Text 21"/>
          <p:cNvSpPr/>
          <p:nvPr/>
        </p:nvSpPr>
        <p:spPr>
          <a:xfrm>
            <a:off x="8212693" y="5722144"/>
            <a:ext cx="5579983" cy="383024"/>
          </a:xfrm>
          <a:prstGeom prst="rect">
            <a:avLst/>
          </a:prstGeom>
          <a:noFill/>
          <a:ln/>
        </p:spPr>
        <p:txBody>
          <a:bodyPr wrap="non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Configuration, software or issues in the control program</a:t>
            </a:r>
            <a:endParaRPr lang="en-US" sz="18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par>
                                <p:cTn id="22" presetID="16" presetClass="entr" presetSubtype="21"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arn(inVertical)">
                                      <p:cBhvr>
                                        <p:cTn id="27" dur="500"/>
                                        <p:tgtEl>
                                          <p:spTgt spid="11"/>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arn(inVertical)">
                                      <p:cBhvr>
                                        <p:cTn id="35" dur="500"/>
                                        <p:tgtEl>
                                          <p:spTgt spid="13"/>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barn(inVertical)">
                                      <p:cBhvr>
                                        <p:cTn id="41" dur="500"/>
                                        <p:tgtEl>
                                          <p:spTgt spid="15"/>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inVertical)">
                                      <p:cBhvr>
                                        <p:cTn id="44" dur="500"/>
                                        <p:tgtEl>
                                          <p:spTgt spid="16"/>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arn(inVertical)">
                                      <p:cBhvr>
                                        <p:cTn id="49" dur="500"/>
                                        <p:tgtEl>
                                          <p:spTgt spid="18"/>
                                        </p:tgtEl>
                                      </p:cBhvr>
                                    </p:animEffect>
                                  </p:childTnLst>
                                </p:cTn>
                              </p:par>
                              <p:par>
                                <p:cTn id="50" presetID="16" presetClass="entr" presetSubtype="21"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arn(inVertical)">
                                      <p:cBhvr>
                                        <p:cTn id="52" dur="500"/>
                                        <p:tgtEl>
                                          <p:spTgt spid="17"/>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barn(inVertical)">
                                      <p:cBhvr>
                                        <p:cTn id="55" dur="500"/>
                                        <p:tgtEl>
                                          <p:spTgt spid="19"/>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arn(inVertical)">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16" presetClass="entr" presetSubtype="21" fill="hold" nodeType="click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barn(inVertical)">
                                      <p:cBhvr>
                                        <p:cTn id="63" dur="500"/>
                                        <p:tgtEl>
                                          <p:spTgt spid="21"/>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barn(inVertical)">
                                      <p:cBhvr>
                                        <p:cTn id="66" dur="500"/>
                                        <p:tgtEl>
                                          <p:spTgt spid="22"/>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barn(inVertical)">
                                      <p:cBhvr>
                                        <p:cTn id="69" dur="500"/>
                                        <p:tgtEl>
                                          <p:spTgt spid="23"/>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barn(inVertical)">
                                      <p:cBhvr>
                                        <p:cTn id="7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14" grpId="0" animBg="1"/>
      <p:bldP spid="15" grpId="0" animBg="1"/>
      <p:bldP spid="16" grpId="0" animBg="1"/>
      <p:bldP spid="18" grpId="0" animBg="1"/>
      <p:bldP spid="19" grpId="0" animBg="1"/>
      <p:bldP spid="20" grpId="0" animBg="1"/>
      <p:bldP spid="22" grpId="0" animBg="1"/>
      <p:bldP spid="23"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772</Words>
  <Application>Microsoft Office PowerPoint</Application>
  <PresentationFormat>Custom</PresentationFormat>
  <Paragraphs>113</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Source Sans Pro</vt:lpstr>
      <vt:lpstr>Arial</vt:lpstr>
      <vt:lpstr>Lora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Farhan Bahrami</cp:lastModifiedBy>
  <cp:revision>3</cp:revision>
  <dcterms:created xsi:type="dcterms:W3CDTF">2025-02-01T12:55:43Z</dcterms:created>
  <dcterms:modified xsi:type="dcterms:W3CDTF">2025-02-01T13:14:09Z</dcterms:modified>
</cp:coreProperties>
</file>